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77" r:id="rId5"/>
    <p:sldId id="259" r:id="rId6"/>
    <p:sldId id="260" r:id="rId7"/>
    <p:sldId id="266" r:id="rId8"/>
    <p:sldId id="263" r:id="rId9"/>
    <p:sldId id="267" r:id="rId10"/>
    <p:sldId id="264" r:id="rId11"/>
    <p:sldId id="269" r:id="rId12"/>
    <p:sldId id="261" r:id="rId13"/>
    <p:sldId id="265" r:id="rId14"/>
    <p:sldId id="270" r:id="rId15"/>
    <p:sldId id="268" r:id="rId16"/>
    <p:sldId id="272" r:id="rId17"/>
    <p:sldId id="271" r:id="rId18"/>
    <p:sldId id="275" r:id="rId19"/>
    <p:sldId id="274" r:id="rId20"/>
    <p:sldId id="262" r:id="rId21"/>
    <p:sldId id="276" r:id="rId22"/>
    <p:sldId id="273" r:id="rId23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6" autoAdjust="0"/>
    <p:restoredTop sz="94660"/>
  </p:normalViewPr>
  <p:slideViewPr>
    <p:cSldViewPr snapToGrid="0" snapToObjects="1">
      <p:cViewPr varScale="1">
        <p:scale>
          <a:sx n="149" d="100"/>
          <a:sy n="149" d="100"/>
        </p:scale>
        <p:origin x="-544" y="-10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7A472E-D807-BD49-BE97-A395F22B75F3}" type="datetimeFigureOut">
              <a:rPr lang="en-US" smtClean="0"/>
              <a:t>10/21/14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66F230-82CB-A344-8833-0AA894583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01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6F230-82CB-A344-8833-0AA894583C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747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6F230-82CB-A344-8833-0AA894583C7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54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6F230-82CB-A344-8833-0AA894583C7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34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6F230-82CB-A344-8833-0AA894583C7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59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4975860"/>
            <a:ext cx="9144000" cy="7391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5044440"/>
            <a:ext cx="2249424" cy="59436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5036820"/>
            <a:ext cx="6784848" cy="59436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3365500"/>
            <a:ext cx="6477000" cy="1524000"/>
          </a:xfrm>
        </p:spPr>
        <p:txBody>
          <a:bodyPr anchor="b"/>
          <a:lstStyle>
            <a:lvl1pPr>
              <a:defRPr cap="all" baseline="0"/>
            </a:lvl1pPr>
          </a:lstStyle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5041698"/>
            <a:ext cx="6705600" cy="5715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5057249"/>
            <a:ext cx="2057400" cy="5715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10/21/14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197115"/>
            <a:ext cx="5867400" cy="304271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190500"/>
            <a:ext cx="838200" cy="3175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endParaRPr/>
          </a:p>
          <a:p>
            <a:pPr lvl="1" eaLnBrk="1" latinLnBrk="0" hangingPunct="1"/>
            <a:endParaRPr/>
          </a:p>
          <a:p>
            <a:pPr lvl="2" eaLnBrk="1" latinLnBrk="0" hangingPunct="1"/>
            <a:endParaRPr/>
          </a:p>
          <a:p>
            <a:pPr lvl="3" eaLnBrk="1" latinLnBrk="0" hangingPunct="1"/>
            <a:endParaRPr/>
          </a:p>
          <a:p>
            <a:pPr lvl="4" eaLnBrk="1" latinLnBrk="0" hangingPunct="1"/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508000"/>
            <a:ext cx="2057400" cy="4597136"/>
          </a:xfrm>
        </p:spPr>
        <p:txBody>
          <a:bodyPr vert="eaVert"/>
          <a:lstStyle/>
          <a:p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08000"/>
            <a:ext cx="5562600" cy="4597137"/>
          </a:xfrm>
        </p:spPr>
        <p:txBody>
          <a:bodyPr vert="eaVert"/>
          <a:lstStyle/>
          <a:p>
            <a:pPr lvl="0" eaLnBrk="1" latinLnBrk="0" hangingPunct="1"/>
            <a:endParaRPr/>
          </a:p>
          <a:p>
            <a:pPr lvl="1" eaLnBrk="1" latinLnBrk="0" hangingPunct="1"/>
            <a:endParaRPr/>
          </a:p>
          <a:p>
            <a:pPr lvl="2" eaLnBrk="1" latinLnBrk="0" hangingPunct="1"/>
            <a:endParaRPr/>
          </a:p>
          <a:p>
            <a:pPr lvl="3" eaLnBrk="1" latinLnBrk="0" hangingPunct="1"/>
            <a:endParaRPr/>
          </a:p>
          <a:p>
            <a:pPr lvl="4" eaLnBrk="1" latinLnBrk="0" hangingPunct="1"/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5207002"/>
            <a:ext cx="2209800" cy="304271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2" y="5206840"/>
            <a:ext cx="5573483" cy="304271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5715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508000"/>
            <a:ext cx="228600" cy="52070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4445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6034088" y="100012"/>
            <a:ext cx="44450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90500"/>
            <a:ext cx="8153400" cy="825500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333500"/>
            <a:ext cx="8153400" cy="3746500"/>
          </a:xfrm>
        </p:spPr>
        <p:txBody>
          <a:bodyPr/>
          <a:lstStyle/>
          <a:p>
            <a:pPr lvl="0" eaLnBrk="1" latinLnBrk="0" hangingPunct="1"/>
            <a:endParaRPr/>
          </a:p>
          <a:p>
            <a:pPr lvl="1" eaLnBrk="1" latinLnBrk="0" hangingPunct="1"/>
            <a:endParaRPr/>
          </a:p>
          <a:p>
            <a:pPr lvl="2" eaLnBrk="1" latinLnBrk="0" hangingPunct="1"/>
            <a:endParaRPr/>
          </a:p>
          <a:p>
            <a:pPr lvl="3" eaLnBrk="1" latinLnBrk="0" hangingPunct="1"/>
            <a:endParaRPr/>
          </a:p>
          <a:p>
            <a:pPr lvl="4" eaLnBrk="1" latinLnBrk="0" hangingPunct="1"/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1" y="2286000"/>
            <a:ext cx="7123113" cy="1394354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70000"/>
            <a:ext cx="9144000" cy="9525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333500"/>
            <a:ext cx="1295400" cy="8255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333500"/>
            <a:ext cx="7772400" cy="8255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0"/>
            <a:ext cx="7620000" cy="8255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460500"/>
            <a:ext cx="1295400" cy="584730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324639"/>
            <a:ext cx="3886200" cy="3810000"/>
          </a:xfrm>
        </p:spPr>
        <p:txBody>
          <a:bodyPr/>
          <a:lstStyle/>
          <a:p>
            <a:pPr lvl="0" eaLnBrk="1" latinLnBrk="0" hangingPunct="1"/>
            <a:endParaRPr/>
          </a:p>
          <a:p>
            <a:pPr lvl="1" eaLnBrk="1" latinLnBrk="0" hangingPunct="1"/>
            <a:endParaRPr/>
          </a:p>
          <a:p>
            <a:pPr lvl="2" eaLnBrk="1" latinLnBrk="0" hangingPunct="1"/>
            <a:endParaRPr/>
          </a:p>
          <a:p>
            <a:pPr lvl="3" eaLnBrk="1" latinLnBrk="0" hangingPunct="1"/>
            <a:endParaRPr/>
          </a:p>
          <a:p>
            <a:pPr lvl="4" eaLnBrk="1" latinLnBrk="0" hangingPunct="1"/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324639"/>
            <a:ext cx="3886200" cy="3810000"/>
          </a:xfrm>
        </p:spPr>
        <p:txBody>
          <a:bodyPr/>
          <a:lstStyle/>
          <a:p>
            <a:pPr lvl="0" eaLnBrk="1" latinLnBrk="0" hangingPunct="1"/>
            <a:endParaRPr/>
          </a:p>
          <a:p>
            <a:pPr lvl="1" eaLnBrk="1" latinLnBrk="0" hangingPunct="1"/>
            <a:endParaRPr/>
          </a:p>
          <a:p>
            <a:pPr lvl="2" eaLnBrk="1" latinLnBrk="0" hangingPunct="1"/>
            <a:endParaRPr/>
          </a:p>
          <a:p>
            <a:pPr lvl="3" eaLnBrk="1" latinLnBrk="0" hangingPunct="1"/>
            <a:endParaRPr/>
          </a:p>
          <a:p>
            <a:pPr lvl="4" eaLnBrk="1" latinLnBrk="0" hangingPunct="1"/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7542"/>
            <a:ext cx="8153400" cy="724958"/>
          </a:xfrm>
        </p:spPr>
        <p:txBody>
          <a:bodyPr anchor="ctr"/>
          <a:lstStyle>
            <a:lvl1pPr>
              <a:defRPr/>
            </a:lvl1pPr>
          </a:lstStyle>
          <a:p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032000"/>
            <a:ext cx="3886200" cy="2984500"/>
          </a:xfrm>
        </p:spPr>
        <p:txBody>
          <a:bodyPr/>
          <a:lstStyle/>
          <a:p>
            <a:pPr lvl="0" eaLnBrk="1" latinLnBrk="0" hangingPunct="1"/>
            <a:endParaRPr/>
          </a:p>
          <a:p>
            <a:pPr lvl="1" eaLnBrk="1" latinLnBrk="0" hangingPunct="1"/>
            <a:endParaRPr/>
          </a:p>
          <a:p>
            <a:pPr lvl="2" eaLnBrk="1" latinLnBrk="0" hangingPunct="1"/>
            <a:endParaRPr/>
          </a:p>
          <a:p>
            <a:pPr lvl="3" eaLnBrk="1" latinLnBrk="0" hangingPunct="1"/>
            <a:endParaRPr/>
          </a:p>
          <a:p>
            <a:pPr lvl="4" eaLnBrk="1" latinLnBrk="0" hangingPunct="1"/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032000"/>
            <a:ext cx="3886200" cy="2984500"/>
          </a:xfrm>
        </p:spPr>
        <p:txBody>
          <a:bodyPr/>
          <a:lstStyle/>
          <a:p>
            <a:pPr lvl="0" eaLnBrk="1" latinLnBrk="0" hangingPunct="1"/>
            <a:endParaRPr/>
          </a:p>
          <a:p>
            <a:pPr lvl="1" eaLnBrk="1" latinLnBrk="0" hangingPunct="1"/>
            <a:endParaRPr/>
          </a:p>
          <a:p>
            <a:pPr lvl="2" eaLnBrk="1" latinLnBrk="0" hangingPunct="1"/>
            <a:endParaRPr/>
          </a:p>
          <a:p>
            <a:pPr lvl="3" eaLnBrk="1" latinLnBrk="0" hangingPunct="1"/>
            <a:endParaRPr/>
          </a:p>
          <a:p>
            <a:pPr lvl="4" eaLnBrk="1" latinLnBrk="0" hangingPunct="1"/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460500"/>
            <a:ext cx="3886200" cy="53340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endParaRPr kumimoji="0"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460500"/>
            <a:ext cx="3886200" cy="53340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5207000"/>
            <a:ext cx="533400" cy="3175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7542"/>
            <a:ext cx="8077200" cy="724958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60500"/>
            <a:ext cx="1600200" cy="36195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460500"/>
            <a:ext cx="6400800" cy="3683000"/>
          </a:xfrm>
        </p:spPr>
        <p:txBody>
          <a:bodyPr/>
          <a:lstStyle/>
          <a:p>
            <a:pPr lvl="0" eaLnBrk="1" latinLnBrk="0" hangingPunct="1"/>
            <a:endParaRPr/>
          </a:p>
          <a:p>
            <a:pPr lvl="1" eaLnBrk="1" latinLnBrk="0" hangingPunct="1"/>
            <a:endParaRPr/>
          </a:p>
          <a:p>
            <a:pPr lvl="2" eaLnBrk="1" latinLnBrk="0" hangingPunct="1"/>
            <a:endParaRPr/>
          </a:p>
          <a:p>
            <a:pPr lvl="3" eaLnBrk="1" latinLnBrk="0" hangingPunct="1"/>
            <a:endParaRPr/>
          </a:p>
          <a:p>
            <a:pPr lvl="4" eaLnBrk="1" latinLnBrk="0" hangingPunct="1"/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4572000"/>
            <a:ext cx="7315200" cy="5715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white">
          <a:xfrm>
            <a:off x="-9144" y="3810000"/>
            <a:ext cx="9144000" cy="7391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3886200"/>
            <a:ext cx="1463040" cy="59436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3878580"/>
            <a:ext cx="7598664" cy="59436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873500"/>
            <a:ext cx="7315200" cy="5715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572262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5207000"/>
            <a:ext cx="2667000" cy="304271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889374"/>
            <a:ext cx="1447800" cy="552982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5206839"/>
            <a:ext cx="4572000" cy="304271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3807460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90500"/>
            <a:ext cx="8153400" cy="8255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333500"/>
            <a:ext cx="8153400" cy="37719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5207000"/>
            <a:ext cx="2667000" cy="304271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10/21/14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1" y="5206839"/>
            <a:ext cx="5421083" cy="304271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028700"/>
            <a:ext cx="9144000" cy="2667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066800"/>
            <a:ext cx="533400" cy="1905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066800"/>
            <a:ext cx="8553450" cy="1905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060185"/>
            <a:ext cx="533400" cy="203730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0" Type="http://schemas.openxmlformats.org/officeDocument/2006/relationships/hyperlink" Target="http://api.jquery.com/off/" TargetMode="External"/><Relationship Id="rId21" Type="http://schemas.openxmlformats.org/officeDocument/2006/relationships/hyperlink" Target="http://api.jquery.com/one/" TargetMode="External"/><Relationship Id="rId22" Type="http://schemas.openxmlformats.org/officeDocument/2006/relationships/hyperlink" Target="http://api.jquery.com/parent/" TargetMode="External"/><Relationship Id="rId23" Type="http://schemas.openxmlformats.org/officeDocument/2006/relationships/hyperlink" Target="http://api.jquery.com/prepend/" TargetMode="External"/><Relationship Id="rId24" Type="http://schemas.openxmlformats.org/officeDocument/2006/relationships/hyperlink" Target="http://api.jquery.com/prop/" TargetMode="External"/><Relationship Id="rId25" Type="http://schemas.openxmlformats.org/officeDocument/2006/relationships/hyperlink" Target="http://api.jquery.com/ready/" TargetMode="External"/><Relationship Id="rId26" Type="http://schemas.openxmlformats.org/officeDocument/2006/relationships/hyperlink" Target="http://api.jquery.com/remove/" TargetMode="External"/><Relationship Id="rId27" Type="http://schemas.openxmlformats.org/officeDocument/2006/relationships/hyperlink" Target="http://api.jquery.com/removeAttr/" TargetMode="External"/><Relationship Id="rId28" Type="http://schemas.openxmlformats.org/officeDocument/2006/relationships/hyperlink" Target="http://api.jquery.com/removeClass/" TargetMode="External"/><Relationship Id="rId29" Type="http://schemas.openxmlformats.org/officeDocument/2006/relationships/hyperlink" Target="http://api.jquery.com/removeData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pi.jquery.com/addClass/" TargetMode="External"/><Relationship Id="rId3" Type="http://schemas.openxmlformats.org/officeDocument/2006/relationships/hyperlink" Target="http://api.jquery.com/after/" TargetMode="External"/><Relationship Id="rId4" Type="http://schemas.openxmlformats.org/officeDocument/2006/relationships/hyperlink" Target="http://api.jquery.com/append/" TargetMode="External"/><Relationship Id="rId5" Type="http://schemas.openxmlformats.org/officeDocument/2006/relationships/hyperlink" Target="http://api.jquery.com/attr/" TargetMode="External"/><Relationship Id="rId30" Type="http://schemas.openxmlformats.org/officeDocument/2006/relationships/hyperlink" Target="http://api.jquery.com/replaceWith/" TargetMode="External"/><Relationship Id="rId31" Type="http://schemas.openxmlformats.org/officeDocument/2006/relationships/hyperlink" Target="http://api.jquery.com/text/" TargetMode="External"/><Relationship Id="rId32" Type="http://schemas.openxmlformats.org/officeDocument/2006/relationships/hyperlink" Target="http://api.jquery.com/toggleClass/" TargetMode="External"/><Relationship Id="rId9" Type="http://schemas.openxmlformats.org/officeDocument/2006/relationships/hyperlink" Target="http://api.jquery.com/contents/" TargetMode="External"/><Relationship Id="rId6" Type="http://schemas.openxmlformats.org/officeDocument/2006/relationships/hyperlink" Target="http://api.jquery.com/bind/" TargetMode="External"/><Relationship Id="rId7" Type="http://schemas.openxmlformats.org/officeDocument/2006/relationships/hyperlink" Target="http://api.jquery.com/children/" TargetMode="External"/><Relationship Id="rId8" Type="http://schemas.openxmlformats.org/officeDocument/2006/relationships/hyperlink" Target="http://api.jquery.com/clone/" TargetMode="External"/><Relationship Id="rId33" Type="http://schemas.openxmlformats.org/officeDocument/2006/relationships/hyperlink" Target="http://api.jquery.com/triggerHandler/" TargetMode="External"/><Relationship Id="rId34" Type="http://schemas.openxmlformats.org/officeDocument/2006/relationships/hyperlink" Target="http://api.jquery.com/unbind/" TargetMode="External"/><Relationship Id="rId35" Type="http://schemas.openxmlformats.org/officeDocument/2006/relationships/hyperlink" Target="http://api.jquery.com/val/" TargetMode="External"/><Relationship Id="rId36" Type="http://schemas.openxmlformats.org/officeDocument/2006/relationships/hyperlink" Target="http://api.jquery.com/wrap/" TargetMode="External"/><Relationship Id="rId10" Type="http://schemas.openxmlformats.org/officeDocument/2006/relationships/hyperlink" Target="http://api.jquery.com/css/" TargetMode="External"/><Relationship Id="rId11" Type="http://schemas.openxmlformats.org/officeDocument/2006/relationships/hyperlink" Target="http://api.jquery.com/data/" TargetMode="External"/><Relationship Id="rId12" Type="http://schemas.openxmlformats.org/officeDocument/2006/relationships/hyperlink" Target="http://api.jquery.com/detach/" TargetMode="External"/><Relationship Id="rId13" Type="http://schemas.openxmlformats.org/officeDocument/2006/relationships/hyperlink" Target="http://api.jquery.com/empty/" TargetMode="External"/><Relationship Id="rId14" Type="http://schemas.openxmlformats.org/officeDocument/2006/relationships/hyperlink" Target="http://api.jquery.com/eq/" TargetMode="External"/><Relationship Id="rId15" Type="http://schemas.openxmlformats.org/officeDocument/2006/relationships/hyperlink" Target="http://api.jquery.com/find/" TargetMode="External"/><Relationship Id="rId16" Type="http://schemas.openxmlformats.org/officeDocument/2006/relationships/hyperlink" Target="http://api.jquery.com/hasClass/" TargetMode="External"/><Relationship Id="rId17" Type="http://schemas.openxmlformats.org/officeDocument/2006/relationships/hyperlink" Target="http://api.jquery.com/html/" TargetMode="External"/><Relationship Id="rId18" Type="http://schemas.openxmlformats.org/officeDocument/2006/relationships/hyperlink" Target="http://api.jquery.com/next/" TargetMode="External"/><Relationship Id="rId19" Type="http://schemas.openxmlformats.org/officeDocument/2006/relationships/hyperlink" Target="http://api.jquery.com/on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27363" y="4029281"/>
            <a:ext cx="3157491" cy="61695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Las Vegas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Creating Basic “Custom” Directives</a:t>
            </a:r>
            <a:endParaRPr lang="en-US" dirty="0"/>
          </a:p>
        </p:txBody>
      </p:sp>
      <p:pic>
        <p:nvPicPr>
          <p:cNvPr id="5" name="Picture 4" descr="meetu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873" y="3861141"/>
            <a:ext cx="1182022" cy="728913"/>
          </a:xfrm>
          <a:prstGeom prst="rect">
            <a:avLst/>
          </a:prstGeom>
        </p:spPr>
      </p:pic>
      <p:pic>
        <p:nvPicPr>
          <p:cNvPr id="6" name="Picture 5" descr="AngularShield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66" y="3731627"/>
            <a:ext cx="4733993" cy="114935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252257" y="5141306"/>
            <a:ext cx="1956629" cy="436384"/>
          </a:xfrm>
          <a:prstGeom prst="rect">
            <a:avLst/>
          </a:prstGeom>
        </p:spPr>
        <p:txBody>
          <a:bodyPr vert="horz" anchor="ctr">
            <a:normAutofit fontScale="40000" lnSpcReduction="20000"/>
          </a:bodyPr>
          <a:lstStyle>
            <a:lvl1pPr marL="0" indent="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None/>
              <a:defRPr kumimoji="0" sz="2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None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None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/>
              <a:t>Presented By: </a:t>
            </a:r>
          </a:p>
          <a:p>
            <a:pPr algn="r"/>
            <a:r>
              <a:rPr lang="en-US" dirty="0" smtClean="0"/>
              <a:t>Jairo Martinez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89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Inside </a:t>
            </a:r>
            <a:r>
              <a:rPr lang="en-US" dirty="0"/>
              <a:t>A </a:t>
            </a:r>
            <a:r>
              <a:rPr lang="en-US" dirty="0" smtClean="0"/>
              <a:t>Directive: Return Object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950289"/>
              </p:ext>
            </p:extLst>
          </p:nvPr>
        </p:nvGraphicFramePr>
        <p:xfrm>
          <a:off x="612648" y="1549183"/>
          <a:ext cx="7940835" cy="3518289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866427"/>
                <a:gridCol w="6074408"/>
              </a:tblGrid>
              <a:tr h="385363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Property/</a:t>
                      </a:r>
                      <a:r>
                        <a:rPr lang="en-US" sz="1500" dirty="0" err="1" smtClean="0"/>
                        <a:t>Func</a:t>
                      </a:r>
                      <a:endParaRPr lang="en-US" sz="1500" dirty="0"/>
                    </a:p>
                  </a:txBody>
                  <a:tcPr marT="38100" marB="38100"/>
                </a:tc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Basic Description</a:t>
                      </a:r>
                      <a:endParaRPr lang="en-US" sz="1500" dirty="0"/>
                    </a:p>
                  </a:txBody>
                  <a:tcPr marT="38100" marB="3810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restrict</a:t>
                      </a:r>
                      <a:endParaRPr lang="en-US" sz="1500" dirty="0"/>
                    </a:p>
                  </a:txBody>
                  <a:tcPr marT="38100" marB="38100"/>
                </a:tc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How the</a:t>
                      </a:r>
                      <a:r>
                        <a:rPr lang="en-US" sz="1500" baseline="0" dirty="0" smtClean="0"/>
                        <a:t> directive will be used: E - Element, A - Attribute, C - Class, M – Comment. You can use multiple options.  (Default is A)</a:t>
                      </a:r>
                      <a:endParaRPr lang="en-US" sz="1500" dirty="0"/>
                    </a:p>
                  </a:txBody>
                  <a:tcPr marT="38100" marB="38100"/>
                </a:tc>
              </a:tr>
              <a:tr h="385363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scope</a:t>
                      </a:r>
                      <a:endParaRPr lang="en-US" sz="1500" dirty="0"/>
                    </a:p>
                  </a:txBody>
                  <a:tcPr marT="38100" marB="38100"/>
                </a:tc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Use to inherit from</a:t>
                      </a:r>
                      <a:r>
                        <a:rPr lang="en-US" sz="1500" baseline="0" dirty="0" smtClean="0"/>
                        <a:t> parent</a:t>
                      </a:r>
                      <a:r>
                        <a:rPr lang="en-US" sz="1500" dirty="0" smtClean="0"/>
                        <a:t>,</a:t>
                      </a:r>
                      <a:r>
                        <a:rPr lang="en-US" sz="1500" baseline="0" dirty="0" smtClean="0"/>
                        <a:t> </a:t>
                      </a:r>
                      <a:r>
                        <a:rPr lang="en-US" sz="1500" dirty="0" smtClean="0"/>
                        <a:t>create a child</a:t>
                      </a:r>
                      <a:r>
                        <a:rPr lang="en-US" sz="1500" baseline="0" dirty="0" smtClean="0"/>
                        <a:t> or an isolated</a:t>
                      </a:r>
                      <a:r>
                        <a:rPr lang="en-US" sz="1500" dirty="0" smtClean="0"/>
                        <a:t> scope</a:t>
                      </a:r>
                      <a:endParaRPr lang="en-US" sz="1500" dirty="0"/>
                    </a:p>
                  </a:txBody>
                  <a:tcPr marT="38100" marB="3810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template</a:t>
                      </a:r>
                      <a:endParaRPr lang="en-US" sz="1500" dirty="0"/>
                    </a:p>
                  </a:txBody>
                  <a:tcPr marT="38100" marB="38100"/>
                </a:tc>
                <a:tc>
                  <a:txBody>
                    <a:bodyPr/>
                    <a:lstStyle/>
                    <a:p>
                      <a:r>
                        <a:rPr kumimoji="0" lang="en-US" sz="15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content that should be output from the directive. Can include HTML, data binding expressions, and even other directives.</a:t>
                      </a:r>
                      <a:endParaRPr lang="en-US" sz="1500" dirty="0"/>
                    </a:p>
                  </a:txBody>
                  <a:tcPr marT="38100" marB="38100"/>
                </a:tc>
              </a:tr>
              <a:tr h="762000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templateUrl</a:t>
                      </a:r>
                      <a:endParaRPr lang="en-US" sz="1500" dirty="0"/>
                    </a:p>
                  </a:txBody>
                  <a:tcPr marT="38100" marB="38100"/>
                </a:tc>
                <a:tc>
                  <a:txBody>
                    <a:bodyPr/>
                    <a:lstStyle/>
                    <a:p>
                      <a:r>
                        <a:rPr kumimoji="0" lang="en-US" sz="15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path to the template that should be used by the directive. It can optionally contain a DOM element id when templates are defined in &lt;script&gt; tags ( aka Template Cache).</a:t>
                      </a:r>
                      <a:endParaRPr lang="en-US" sz="1500" dirty="0"/>
                    </a:p>
                  </a:txBody>
                  <a:tcPr marT="38100" marB="3810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controller</a:t>
                      </a:r>
                      <a:endParaRPr lang="en-US" sz="1500" dirty="0"/>
                    </a:p>
                  </a:txBody>
                  <a:tcPr marT="38100" marB="38100"/>
                </a:tc>
                <a:tc>
                  <a:txBody>
                    <a:bodyPr/>
                    <a:lstStyle/>
                    <a:p>
                      <a:r>
                        <a:rPr kumimoji="0" lang="en-US" sz="15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Used to define a controller that will be associated with the directive template. (Internal</a:t>
                      </a:r>
                      <a:r>
                        <a:rPr kumimoji="0" lang="en-US" sz="15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or External)</a:t>
                      </a:r>
                      <a:endParaRPr lang="en-US" sz="1500" dirty="0"/>
                    </a:p>
                  </a:txBody>
                  <a:tcPr marT="38100" marB="38100"/>
                </a:tc>
              </a:tr>
              <a:tr h="385363">
                <a:tc>
                  <a:txBody>
                    <a:bodyPr/>
                    <a:lstStyle/>
                    <a:p>
                      <a:r>
                        <a:rPr lang="en-US" sz="1500" dirty="0" smtClean="0"/>
                        <a:t>link</a:t>
                      </a:r>
                      <a:endParaRPr lang="en-US" sz="1500" dirty="0"/>
                    </a:p>
                  </a:txBody>
                  <a:tcPr marT="38100" marB="38100"/>
                </a:tc>
                <a:tc>
                  <a:txBody>
                    <a:bodyPr/>
                    <a:lstStyle/>
                    <a:p>
                      <a:r>
                        <a:rPr kumimoji="0" lang="en-US" sz="15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Function used for DOM manipulation tasks.</a:t>
                      </a:r>
                      <a:endParaRPr lang="en-US" sz="1500" dirty="0"/>
                    </a:p>
                  </a:txBody>
                  <a:tcPr marT="38100" marB="3810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58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A Directive: Return 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Some additional items that can be returned:</a:t>
            </a:r>
          </a:p>
          <a:p>
            <a:pPr lvl="1"/>
            <a:r>
              <a:rPr lang="en-US" dirty="0" smtClean="0"/>
              <a:t>Replace (true or </a:t>
            </a:r>
            <a:r>
              <a:rPr lang="en-US" b="1" dirty="0" smtClean="0">
                <a:solidFill>
                  <a:schemeClr val="accent1"/>
                </a:solidFill>
              </a:rPr>
              <a:t>false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Remove the custom tag or leave it</a:t>
            </a:r>
          </a:p>
          <a:p>
            <a:pPr lvl="1"/>
            <a:r>
              <a:rPr lang="en-US" dirty="0" smtClean="0"/>
              <a:t>Priority (</a:t>
            </a:r>
            <a:r>
              <a:rPr lang="en-US" dirty="0" smtClean="0">
                <a:solidFill>
                  <a:srgbClr val="AD0101"/>
                </a:solidFill>
              </a:rPr>
              <a:t>0</a:t>
            </a:r>
            <a:r>
              <a:rPr lang="en-US" dirty="0" smtClean="0"/>
              <a:t> – ?) [Order Of Execution/Compiling]</a:t>
            </a:r>
          </a:p>
          <a:p>
            <a:pPr lvl="1"/>
            <a:r>
              <a:rPr lang="en-US" dirty="0"/>
              <a:t>Terminal (true or </a:t>
            </a:r>
            <a:r>
              <a:rPr lang="en-US" b="1" dirty="0">
                <a:solidFill>
                  <a:schemeClr val="accent1"/>
                </a:solidFill>
              </a:rPr>
              <a:t>false</a:t>
            </a:r>
            <a:r>
              <a:rPr lang="en-US" dirty="0"/>
              <a:t>)</a:t>
            </a:r>
          </a:p>
          <a:p>
            <a:pPr lvl="1"/>
            <a:r>
              <a:rPr lang="en-US" dirty="0" err="1" smtClean="0"/>
              <a:t>Transclude</a:t>
            </a:r>
            <a:r>
              <a:rPr lang="en-US" dirty="0" smtClean="0"/>
              <a:t> </a:t>
            </a:r>
            <a:r>
              <a:rPr lang="en-US" dirty="0"/>
              <a:t>(true or </a:t>
            </a:r>
            <a:r>
              <a:rPr lang="en-US" b="1" dirty="0">
                <a:solidFill>
                  <a:schemeClr val="accent1"/>
                </a:solidFill>
              </a:rPr>
              <a:t>false</a:t>
            </a:r>
            <a:r>
              <a:rPr lang="en-US" dirty="0"/>
              <a:t>)</a:t>
            </a:r>
          </a:p>
          <a:p>
            <a:pPr lvl="1"/>
            <a:r>
              <a:rPr lang="en-US" dirty="0" smtClean="0"/>
              <a:t>Require (</a:t>
            </a:r>
            <a:r>
              <a:rPr lang="en-US" b="1" dirty="0" smtClean="0">
                <a:solidFill>
                  <a:schemeClr val="accent1"/>
                </a:solidFill>
              </a:rPr>
              <a:t>false </a:t>
            </a:r>
            <a:r>
              <a:rPr lang="en-US" dirty="0" smtClean="0"/>
              <a:t>or another directive with ‘^’ or ‘?’)</a:t>
            </a:r>
            <a:endParaRPr lang="en-US" dirty="0"/>
          </a:p>
          <a:p>
            <a:pPr lvl="1"/>
            <a:r>
              <a:rPr lang="en-US" dirty="0" smtClean="0"/>
              <a:t>Compile (function that returns </a:t>
            </a:r>
            <a:r>
              <a:rPr lang="en-US" dirty="0" smtClean="0"/>
              <a:t>a link object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Pre (function)</a:t>
            </a:r>
          </a:p>
          <a:p>
            <a:pPr lvl="2"/>
            <a:r>
              <a:rPr lang="en-US" dirty="0" smtClean="0"/>
              <a:t>Post (function)</a:t>
            </a:r>
          </a:p>
          <a:p>
            <a:pPr lvl="2"/>
            <a:r>
              <a:rPr lang="en-US" dirty="0" smtClean="0"/>
              <a:t>Does not have access to scope.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21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Inside </a:t>
            </a:r>
            <a:r>
              <a:rPr lang="en-US" dirty="0"/>
              <a:t>A </a:t>
            </a:r>
            <a:r>
              <a:rPr lang="en-US" dirty="0" smtClean="0"/>
              <a:t>Directive: Restrict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402643"/>
            <a:ext cx="8153400" cy="3723615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Directives Implementations (‘restrict’) Come In 4 Types:</a:t>
            </a:r>
          </a:p>
          <a:p>
            <a:pPr lvl="1"/>
            <a:r>
              <a:rPr lang="en-US" sz="2100" dirty="0" smtClean="0"/>
              <a:t>A new HTML Element &lt;Tag&gt; ( </a:t>
            </a:r>
            <a:r>
              <a:rPr lang="en-US" sz="2100" dirty="0" smtClean="0">
                <a:solidFill>
                  <a:srgbClr val="5A6885"/>
                </a:solidFill>
              </a:rPr>
              <a:t>&lt;</a:t>
            </a:r>
            <a:r>
              <a:rPr lang="en-US" sz="2100" dirty="0" smtClean="0">
                <a:solidFill>
                  <a:srgbClr val="AD0101"/>
                </a:solidFill>
              </a:rPr>
              <a:t>my-custom</a:t>
            </a:r>
            <a:r>
              <a:rPr lang="en-US" sz="2100" dirty="0" smtClean="0">
                <a:solidFill>
                  <a:srgbClr val="5A6885"/>
                </a:solidFill>
              </a:rPr>
              <a:t>&gt;&lt;/</a:t>
            </a:r>
            <a:r>
              <a:rPr lang="en-US" sz="2100" dirty="0" smtClean="0">
                <a:solidFill>
                  <a:srgbClr val="AD0101"/>
                </a:solidFill>
              </a:rPr>
              <a:t>my-custom</a:t>
            </a:r>
            <a:r>
              <a:rPr lang="en-US" sz="2100" dirty="0" smtClean="0">
                <a:solidFill>
                  <a:srgbClr val="5A6885"/>
                </a:solidFill>
              </a:rPr>
              <a:t>&gt; </a:t>
            </a:r>
            <a:r>
              <a:rPr lang="en-US" sz="2100" dirty="0" smtClean="0"/>
              <a:t>)</a:t>
            </a:r>
          </a:p>
          <a:p>
            <a:pPr lvl="1"/>
            <a:r>
              <a:rPr lang="en-US" sz="2100" dirty="0" smtClean="0"/>
              <a:t>An Attribute ( </a:t>
            </a:r>
            <a:r>
              <a:rPr lang="en-US" sz="2100" dirty="0" smtClean="0">
                <a:solidFill>
                  <a:srgbClr val="5A6885"/>
                </a:solidFill>
              </a:rPr>
              <a:t>&lt;input type=“text” </a:t>
            </a:r>
            <a:r>
              <a:rPr lang="en-US" sz="2100" dirty="0" smtClean="0">
                <a:solidFill>
                  <a:srgbClr val="AD0101"/>
                </a:solidFill>
              </a:rPr>
              <a:t>data-m</a:t>
            </a:r>
            <a:r>
              <a:rPr lang="en-US" sz="2100" dirty="0" smtClean="0">
                <a:solidFill>
                  <a:schemeClr val="accent1"/>
                </a:solidFill>
              </a:rPr>
              <a:t>y-custom </a:t>
            </a:r>
            <a:r>
              <a:rPr lang="en-US" sz="2100" dirty="0" smtClean="0">
                <a:solidFill>
                  <a:srgbClr val="5A6885"/>
                </a:solidFill>
              </a:rPr>
              <a:t>/&gt; </a:t>
            </a:r>
            <a:r>
              <a:rPr lang="en-US" sz="2100" dirty="0" smtClean="0"/>
              <a:t>) </a:t>
            </a:r>
          </a:p>
          <a:p>
            <a:pPr lvl="1"/>
            <a:r>
              <a:rPr lang="en-US" sz="2100" dirty="0" smtClean="0"/>
              <a:t>As A Class ( </a:t>
            </a:r>
            <a:r>
              <a:rPr lang="en-US" sz="2100" dirty="0" smtClean="0">
                <a:solidFill>
                  <a:srgbClr val="5A6885"/>
                </a:solidFill>
              </a:rPr>
              <a:t>&lt;h1 class=“</a:t>
            </a:r>
            <a:r>
              <a:rPr lang="en-US" sz="2100" dirty="0" smtClean="0">
                <a:solidFill>
                  <a:srgbClr val="AD0101"/>
                </a:solidFill>
              </a:rPr>
              <a:t>my_custom</a:t>
            </a:r>
            <a:r>
              <a:rPr lang="en-US" sz="2100" dirty="0" smtClean="0">
                <a:solidFill>
                  <a:srgbClr val="5A6885"/>
                </a:solidFill>
              </a:rPr>
              <a:t>”&gt;&lt;/h1&gt; </a:t>
            </a:r>
            <a:r>
              <a:rPr lang="en-US" sz="2100" dirty="0" smtClean="0"/>
              <a:t>)</a:t>
            </a:r>
          </a:p>
          <a:p>
            <a:pPr lvl="1"/>
            <a:r>
              <a:rPr lang="en-US" sz="2100" dirty="0" smtClean="0"/>
              <a:t>Comment ( </a:t>
            </a:r>
            <a:r>
              <a:rPr lang="en-US" sz="2100" dirty="0" smtClean="0">
                <a:solidFill>
                  <a:schemeClr val="accent4">
                    <a:lumMod val="75000"/>
                  </a:schemeClr>
                </a:solidFill>
              </a:rPr>
              <a:t>&lt;!--directive:</a:t>
            </a:r>
            <a:r>
              <a:rPr lang="en-US" sz="2100" dirty="0" smtClean="0">
                <a:solidFill>
                  <a:schemeClr val="accent1"/>
                </a:solidFill>
              </a:rPr>
              <a:t>my-custom </a:t>
            </a:r>
            <a:r>
              <a:rPr lang="en-US" sz="2100" dirty="0" smtClean="0">
                <a:solidFill>
                  <a:schemeClr val="accent4">
                    <a:lumMod val="75000"/>
                  </a:schemeClr>
                </a:solidFill>
              </a:rPr>
              <a:t>--&gt;</a:t>
            </a:r>
            <a:r>
              <a:rPr lang="en-US" sz="21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100" dirty="0" smtClean="0"/>
              <a:t>)</a:t>
            </a:r>
          </a:p>
          <a:p>
            <a:pPr marL="365760" lvl="1" indent="0">
              <a:buNone/>
            </a:pPr>
            <a:endParaRPr lang="en-US" sz="2000" dirty="0" smtClean="0"/>
          </a:p>
          <a:p>
            <a:pPr marL="365760" lvl="1" indent="0">
              <a:buNone/>
            </a:pPr>
            <a:r>
              <a:rPr lang="en-US" sz="2000" dirty="0" smtClean="0"/>
              <a:t>“A”, for attribute, is the default behavior.</a:t>
            </a:r>
          </a:p>
          <a:p>
            <a:pPr marL="365760" lvl="1" indent="0">
              <a:buNone/>
            </a:pPr>
            <a:endParaRPr lang="en-US" sz="2000" dirty="0"/>
          </a:p>
          <a:p>
            <a:pPr marL="365760" lvl="1" indent="0">
              <a:buNone/>
            </a:pPr>
            <a:r>
              <a:rPr lang="en-US" sz="2000" b="1" i="1" dirty="0">
                <a:solidFill>
                  <a:srgbClr val="008000"/>
                </a:solidFill>
              </a:rPr>
              <a:t>Best Practice:</a:t>
            </a:r>
            <a:r>
              <a:rPr lang="en-US" sz="2000" i="1" dirty="0">
                <a:solidFill>
                  <a:srgbClr val="008000"/>
                </a:solidFill>
              </a:rPr>
              <a:t> Prefer using directives via tag name and attributes over comment and class names. Doing so generally makes it easier to determine what directives a given element matches</a:t>
            </a:r>
            <a:r>
              <a:rPr lang="en-US" sz="2000" i="1" dirty="0" smtClean="0">
                <a:solidFill>
                  <a:srgbClr val="008000"/>
                </a:solidFill>
              </a:rPr>
              <a:t>. (AngularJS.org) </a:t>
            </a:r>
            <a:endParaRPr lang="en-US" sz="2000" i="1" dirty="0">
              <a:solidFill>
                <a:srgbClr val="008000"/>
              </a:solidFill>
            </a:endParaRPr>
          </a:p>
          <a:p>
            <a:pPr lvl="1"/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63917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Inside </a:t>
            </a:r>
            <a:r>
              <a:rPr lang="en-US" dirty="0"/>
              <a:t>A </a:t>
            </a:r>
            <a:r>
              <a:rPr lang="en-US" dirty="0" smtClean="0"/>
              <a:t>Directive: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333501"/>
            <a:ext cx="8153400" cy="2069027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Scope: </a:t>
            </a:r>
          </a:p>
          <a:p>
            <a:pPr lvl="1"/>
            <a:r>
              <a:rPr lang="en-US" sz="2000" b="1" dirty="0" smtClean="0"/>
              <a:t>Parent</a:t>
            </a:r>
            <a:r>
              <a:rPr lang="en-US" sz="2000" dirty="0" smtClean="0"/>
              <a:t> – This is the default behavior, in where the directive gets the parent’s scope.</a:t>
            </a:r>
          </a:p>
          <a:p>
            <a:pPr lvl="1"/>
            <a:r>
              <a:rPr lang="en-US" sz="2000" b="1" dirty="0" smtClean="0"/>
              <a:t>Child</a:t>
            </a:r>
            <a:r>
              <a:rPr lang="en-US" sz="2000" dirty="0" smtClean="0"/>
              <a:t> – Is where the scope will prototypically inherit from the parent’s scope but can have some of its own properties not visible to the parent.</a:t>
            </a:r>
          </a:p>
          <a:p>
            <a:pPr lvl="1"/>
            <a:r>
              <a:rPr lang="en-US" sz="2000" b="1" dirty="0" smtClean="0"/>
              <a:t>Isolated</a:t>
            </a:r>
            <a:r>
              <a:rPr lang="en-US" sz="2000" dirty="0" smtClean="0"/>
              <a:t> – This scope does not inherit from the parent and exists on its own. This is the ideal usage when you want to make this directive reusable.</a:t>
            </a:r>
            <a:endParaRPr lang="en-US" sz="2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6334" y="3402527"/>
            <a:ext cx="8153400" cy="2207731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How to implement: </a:t>
            </a:r>
          </a:p>
          <a:p>
            <a:pPr lvl="1"/>
            <a:r>
              <a:rPr lang="en-US" sz="2000" b="1" dirty="0" smtClean="0"/>
              <a:t>Parent</a:t>
            </a:r>
            <a:r>
              <a:rPr lang="en-US" sz="2000" dirty="0"/>
              <a:t> </a:t>
            </a:r>
            <a:r>
              <a:rPr lang="en-US" sz="2000" dirty="0" smtClean="0"/>
              <a:t> </a:t>
            </a:r>
            <a:r>
              <a:rPr lang="en-US" sz="2000" dirty="0" smtClean="0">
                <a:sym typeface="Wingdings"/>
              </a:rPr>
              <a:t> </a:t>
            </a:r>
            <a:r>
              <a:rPr lang="en-US" sz="2000" dirty="0" smtClean="0"/>
              <a:t>scope: </a:t>
            </a:r>
            <a:r>
              <a:rPr lang="en-US" sz="2000" dirty="0" smtClean="0">
                <a:solidFill>
                  <a:schemeClr val="accent1"/>
                </a:solidFill>
              </a:rPr>
              <a:t>false </a:t>
            </a: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(or don’t add to return object)</a:t>
            </a:r>
          </a:p>
          <a:p>
            <a:pPr lvl="1"/>
            <a:r>
              <a:rPr lang="en-US" sz="2000" b="1" dirty="0" smtClean="0"/>
              <a:t>Child    </a:t>
            </a:r>
            <a:r>
              <a:rPr lang="en-US" sz="2000" dirty="0" smtClean="0">
                <a:sym typeface="Wingdings"/>
              </a:rPr>
              <a:t> </a:t>
            </a:r>
            <a:r>
              <a:rPr lang="en-US" sz="2000" dirty="0"/>
              <a:t>scope: </a:t>
            </a:r>
            <a:r>
              <a:rPr lang="en-US" sz="2000" dirty="0" smtClean="0">
                <a:solidFill>
                  <a:schemeClr val="accent1"/>
                </a:solidFill>
              </a:rPr>
              <a:t>true</a:t>
            </a:r>
            <a:endParaRPr lang="en-US" sz="2000" dirty="0">
              <a:solidFill>
                <a:schemeClr val="accent1"/>
              </a:solidFill>
            </a:endParaRPr>
          </a:p>
          <a:p>
            <a:pPr lvl="1"/>
            <a:r>
              <a:rPr lang="en-US" sz="2000" b="1" dirty="0" smtClean="0"/>
              <a:t>Isolated</a:t>
            </a:r>
            <a:r>
              <a:rPr lang="en-US" sz="2000" dirty="0" smtClean="0">
                <a:sym typeface="Wingdings"/>
              </a:rPr>
              <a:t> </a:t>
            </a:r>
            <a:r>
              <a:rPr lang="en-US" sz="2000" dirty="0"/>
              <a:t>scope: </a:t>
            </a:r>
            <a:r>
              <a:rPr lang="en-US" sz="2000" dirty="0" smtClean="0">
                <a:solidFill>
                  <a:schemeClr val="accent1"/>
                </a:solidFill>
              </a:rPr>
              <a:t>{}</a:t>
            </a:r>
            <a:endParaRPr lang="en-US" sz="2000" dirty="0">
              <a:solidFill>
                <a:schemeClr val="accent1"/>
              </a:solidFill>
            </a:endParaRPr>
          </a:p>
          <a:p>
            <a:pPr lvl="1"/>
            <a:endParaRPr lang="en-US" sz="2000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24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A Directive: </a:t>
            </a:r>
            <a:r>
              <a:rPr lang="en-US" dirty="0" smtClean="0"/>
              <a:t>Isolated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Isolating a scope does not preclude it from being able to bind it to aspects of the parent’s scope</a:t>
            </a:r>
          </a:p>
          <a:p>
            <a:pPr lvl="1"/>
            <a:r>
              <a:rPr lang="en-US" dirty="0" smtClean="0"/>
              <a:t>Three ways to bind to parent scope:</a:t>
            </a:r>
          </a:p>
          <a:p>
            <a:pPr lvl="2"/>
            <a:r>
              <a:rPr lang="en-US" dirty="0" smtClean="0"/>
              <a:t>@ - </a:t>
            </a:r>
            <a:r>
              <a:rPr lang="en-US" dirty="0"/>
              <a:t>binds the value of parent scope property (which always a string) to the local scope</a:t>
            </a:r>
            <a:r>
              <a:rPr lang="en-US" dirty="0" smtClean="0"/>
              <a:t>.</a:t>
            </a:r>
          </a:p>
          <a:p>
            <a:pPr lvl="2"/>
            <a:r>
              <a:rPr lang="en-US" b="1" dirty="0" smtClean="0"/>
              <a:t>=</a:t>
            </a:r>
            <a:r>
              <a:rPr lang="en-US" dirty="0" smtClean="0"/>
              <a:t> - </a:t>
            </a:r>
            <a:r>
              <a:rPr lang="en-US" dirty="0"/>
              <a:t>binds parent scope property directly which will be evaluated before being passed in.</a:t>
            </a:r>
            <a:endParaRPr lang="en-US" dirty="0" smtClean="0"/>
          </a:p>
          <a:p>
            <a:pPr lvl="2"/>
            <a:r>
              <a:rPr lang="en-US" dirty="0" smtClean="0"/>
              <a:t>&amp; - </a:t>
            </a:r>
            <a:r>
              <a:rPr lang="en-US" dirty="0"/>
              <a:t>binds an expression or method which will be executed in the context of the scope it belongs.</a:t>
            </a:r>
          </a:p>
        </p:txBody>
      </p:sp>
    </p:spTree>
    <p:extLst>
      <p:ext uri="{BB962C8B-B14F-4D97-AF65-F5344CB8AC3E}">
        <p14:creationId xmlns:p14="http://schemas.microsoft.com/office/powerpoint/2010/main" val="156826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A Directive: </a:t>
            </a:r>
            <a:r>
              <a:rPr lang="en-US" dirty="0" smtClean="0"/>
              <a:t>Template(</a:t>
            </a:r>
            <a:r>
              <a:rPr lang="en-US" dirty="0" err="1" smtClean="0"/>
              <a:t>Url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333500"/>
            <a:ext cx="8153400" cy="15129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Template:</a:t>
            </a:r>
          </a:p>
          <a:p>
            <a:pPr lvl="1"/>
            <a:r>
              <a:rPr lang="en-US" dirty="0" smtClean="0"/>
              <a:t>Can be just plain HTML which is to be inserted.</a:t>
            </a:r>
          </a:p>
          <a:p>
            <a:pPr lvl="2"/>
            <a:r>
              <a:rPr lang="en-US" dirty="0"/>
              <a:t>t</a:t>
            </a:r>
            <a:r>
              <a:rPr lang="en-US" dirty="0" smtClean="0"/>
              <a:t>emplate: ‘&lt;h1&gt;Insert Me Please&lt;/h1&gt;’</a:t>
            </a:r>
          </a:p>
          <a:p>
            <a:pPr lvl="2"/>
            <a:r>
              <a:rPr lang="en-US" dirty="0"/>
              <a:t>template: ‘</a:t>
            </a:r>
            <a:r>
              <a:rPr lang="en-US" dirty="0" smtClean="0"/>
              <a:t>&lt;input type=“text” value=“{{</a:t>
            </a:r>
            <a:r>
              <a:rPr lang="en-US" dirty="0" err="1" smtClean="0"/>
              <a:t>userName</a:t>
            </a:r>
            <a:r>
              <a:rPr lang="en-US" dirty="0" smtClean="0"/>
              <a:t>}}” /&gt;’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65048" y="2910621"/>
            <a:ext cx="8153400" cy="2485654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TemplateUrl:</a:t>
            </a:r>
          </a:p>
          <a:p>
            <a:pPr lvl="1"/>
            <a:r>
              <a:rPr lang="en-US" dirty="0" smtClean="0"/>
              <a:t>Points to the location of the “partial” html file</a:t>
            </a:r>
          </a:p>
          <a:p>
            <a:pPr lvl="2"/>
            <a:r>
              <a:rPr lang="en-US" dirty="0" smtClean="0"/>
              <a:t>templateUrl: ‘./views/</a:t>
            </a:r>
            <a:r>
              <a:rPr lang="en-US" dirty="0" err="1" smtClean="0"/>
              <a:t>form.html</a:t>
            </a:r>
            <a:r>
              <a:rPr lang="en-US" dirty="0" smtClean="0"/>
              <a:t>’</a:t>
            </a:r>
          </a:p>
          <a:p>
            <a:pPr lvl="2"/>
            <a:r>
              <a:rPr lang="en-US" dirty="0"/>
              <a:t>templateUrl: </a:t>
            </a:r>
            <a:r>
              <a:rPr lang="en-US" dirty="0" smtClean="0"/>
              <a:t>‘</a:t>
            </a:r>
            <a:r>
              <a:rPr lang="en-US" dirty="0" err="1" smtClean="0"/>
              <a:t>navBar.html</a:t>
            </a:r>
            <a:r>
              <a:rPr lang="en-US" dirty="0" smtClean="0"/>
              <a:t>’ (Template Cache)</a:t>
            </a:r>
          </a:p>
          <a:p>
            <a:pPr marL="685800" lvl="2" indent="0">
              <a:buNone/>
            </a:pPr>
            <a:endParaRPr lang="en-US" b="1" dirty="0" smtClean="0">
              <a:solidFill>
                <a:srgbClr val="008000"/>
              </a:solidFill>
            </a:endParaRPr>
          </a:p>
          <a:p>
            <a:pPr marL="91440" indent="0">
              <a:buNone/>
            </a:pPr>
            <a:r>
              <a:rPr lang="en-US" sz="1900" b="1" dirty="0" smtClean="0">
                <a:solidFill>
                  <a:srgbClr val="008000"/>
                </a:solidFill>
              </a:rPr>
              <a:t>Best </a:t>
            </a:r>
            <a:r>
              <a:rPr lang="en-US" sz="1900" b="1" dirty="0">
                <a:solidFill>
                  <a:srgbClr val="008000"/>
                </a:solidFill>
              </a:rPr>
              <a:t>Practice:</a:t>
            </a:r>
            <a:r>
              <a:rPr lang="en-US" sz="1900" dirty="0">
                <a:solidFill>
                  <a:srgbClr val="008000"/>
                </a:solidFill>
              </a:rPr>
              <a:t> Unless your template is very small, it's typically better to break it apart into its own HTML file and load it with the </a:t>
            </a:r>
            <a:r>
              <a:rPr lang="en-US" sz="1900" dirty="0" err="1">
                <a:solidFill>
                  <a:srgbClr val="008000"/>
                </a:solidFill>
              </a:rPr>
              <a:t>templateUrl</a:t>
            </a:r>
            <a:r>
              <a:rPr lang="en-US" sz="1900" dirty="0">
                <a:solidFill>
                  <a:srgbClr val="008000"/>
                </a:solidFill>
              </a:rPr>
              <a:t> option</a:t>
            </a:r>
            <a:r>
              <a:rPr lang="en-US" sz="1900" dirty="0" smtClean="0">
                <a:solidFill>
                  <a:srgbClr val="008000"/>
                </a:solidFill>
              </a:rPr>
              <a:t>. (</a:t>
            </a:r>
            <a:r>
              <a:rPr lang="en-US" sz="1900" dirty="0" err="1" smtClean="0">
                <a:solidFill>
                  <a:srgbClr val="008000"/>
                </a:solidFill>
              </a:rPr>
              <a:t>AngularJS.org</a:t>
            </a:r>
            <a:r>
              <a:rPr lang="en-US" sz="1900" dirty="0" smtClean="0">
                <a:solidFill>
                  <a:srgbClr val="008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7106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A </a:t>
            </a:r>
            <a:r>
              <a:rPr lang="en-US" dirty="0" smtClean="0"/>
              <a:t>Directive: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4335112"/>
            <a:ext cx="8153400" cy="131142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Can create a new controller or pass in a controller from the parent.</a:t>
            </a:r>
          </a:p>
          <a:p>
            <a:pPr lvl="1"/>
            <a:r>
              <a:rPr lang="en-US" dirty="0" smtClean="0"/>
              <a:t>Declare Controller</a:t>
            </a:r>
          </a:p>
          <a:p>
            <a:pPr lvl="1"/>
            <a:r>
              <a:rPr lang="en-US" dirty="0" smtClean="0"/>
              <a:t>Option to set the name of Controller by using “</a:t>
            </a:r>
            <a:r>
              <a:rPr lang="en-US" dirty="0" err="1" smtClean="0"/>
              <a:t>controllerAs</a:t>
            </a:r>
            <a:r>
              <a:rPr lang="en-US" dirty="0" smtClean="0"/>
              <a:t>:”</a:t>
            </a:r>
            <a:endParaRPr lang="en-US" dirty="0"/>
          </a:p>
        </p:txBody>
      </p:sp>
      <p:pic>
        <p:nvPicPr>
          <p:cNvPr id="5" name="Picture 4" descr="directive_with_controller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108" y="1387937"/>
            <a:ext cx="5832349" cy="280228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5953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A Directive: </a:t>
            </a:r>
            <a:r>
              <a:rPr lang="en-US" dirty="0" smtClean="0"/>
              <a:t>Link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link function is mainly used for attaching event listeners to DOM elements, watching model properties for changes, and updating the DOM. </a:t>
            </a:r>
            <a:endParaRPr lang="en-US" dirty="0" smtClean="0"/>
          </a:p>
          <a:p>
            <a:r>
              <a:rPr lang="en-US" dirty="0" smtClean="0"/>
              <a:t>Arguments passed into the link function must be placed in a specific order (unlike a controller):</a:t>
            </a:r>
          </a:p>
          <a:p>
            <a:pPr lvl="1"/>
            <a:r>
              <a:rPr lang="en-US" b="1" dirty="0" smtClean="0"/>
              <a:t>S</a:t>
            </a:r>
            <a:r>
              <a:rPr lang="en-US" dirty="0" smtClean="0"/>
              <a:t>cope</a:t>
            </a:r>
          </a:p>
          <a:p>
            <a:pPr lvl="1"/>
            <a:r>
              <a:rPr lang="en-US" b="1" dirty="0" smtClean="0"/>
              <a:t>E</a:t>
            </a:r>
            <a:r>
              <a:rPr lang="en-US" dirty="0" smtClean="0"/>
              <a:t>lement</a:t>
            </a:r>
          </a:p>
          <a:p>
            <a:pPr lvl="1"/>
            <a:r>
              <a:rPr lang="en-US" b="1" dirty="0" smtClean="0"/>
              <a:t>A</a:t>
            </a:r>
            <a:r>
              <a:rPr lang="en-US" dirty="0" smtClean="0"/>
              <a:t>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42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A Directive: </a:t>
            </a:r>
            <a:r>
              <a:rPr lang="en-US" dirty="0" smtClean="0"/>
              <a:t>Link using </a:t>
            </a:r>
            <a:r>
              <a:rPr lang="en-US" dirty="0" err="1" smtClean="0"/>
              <a:t>jqLite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333500"/>
            <a:ext cx="8153400" cy="65548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A basic set of the </a:t>
            </a:r>
            <a:r>
              <a:rPr lang="en-US" dirty="0" err="1" smtClean="0"/>
              <a:t>jQuery</a:t>
            </a:r>
            <a:r>
              <a:rPr lang="en-US" dirty="0" smtClean="0"/>
              <a:t> framework is available to use when manipulating the DOM: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07610" y="2002949"/>
            <a:ext cx="2674921" cy="3368367"/>
          </a:xfrm>
          <a:prstGeom prst="rect">
            <a:avLst/>
          </a:prstGeom>
        </p:spPr>
        <p:txBody>
          <a:bodyPr vert="horz">
            <a:normAutofit fontScale="400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hlinkClick r:id="rId2"/>
              </a:rPr>
              <a:t>addClass()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3"/>
              </a:rPr>
              <a:t>after</a:t>
            </a:r>
            <a:r>
              <a:rPr lang="en-US" dirty="0">
                <a:hlinkClick r:id="rId3"/>
              </a:rPr>
              <a:t>(</a:t>
            </a:r>
            <a:r>
              <a:rPr lang="en-US" dirty="0" smtClean="0">
                <a:hlinkClick r:id="rId3"/>
              </a:rPr>
              <a:t>)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4"/>
              </a:rPr>
              <a:t>append</a:t>
            </a:r>
            <a:r>
              <a:rPr lang="en-US" dirty="0">
                <a:hlinkClick r:id="rId4"/>
              </a:rPr>
              <a:t>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5"/>
              </a:rPr>
              <a:t>attr</a:t>
            </a:r>
            <a:r>
              <a:rPr lang="en-US" dirty="0">
                <a:hlinkClick r:id="rId5"/>
              </a:rPr>
              <a:t>()</a:t>
            </a:r>
            <a:r>
              <a:rPr lang="en-US" dirty="0"/>
              <a:t> - Does not support functions as parameters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6"/>
              </a:rPr>
              <a:t>bind</a:t>
            </a:r>
            <a:r>
              <a:rPr lang="en-US" dirty="0">
                <a:hlinkClick r:id="rId6"/>
              </a:rPr>
              <a:t>()</a:t>
            </a:r>
            <a:r>
              <a:rPr lang="en-US" dirty="0"/>
              <a:t> - Does not support namespaces, selectors or </a:t>
            </a:r>
            <a:r>
              <a:rPr lang="en-US" dirty="0" err="1"/>
              <a:t>eventData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7"/>
              </a:rPr>
              <a:t>children</a:t>
            </a:r>
            <a:r>
              <a:rPr lang="en-US" dirty="0">
                <a:hlinkClick r:id="rId7"/>
              </a:rPr>
              <a:t>()</a:t>
            </a:r>
            <a:r>
              <a:rPr lang="en-US" dirty="0"/>
              <a:t> - Does not support selectors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8"/>
              </a:rPr>
              <a:t>clone</a:t>
            </a:r>
            <a:r>
              <a:rPr lang="en-US" dirty="0">
                <a:hlinkClick r:id="rId8"/>
              </a:rPr>
              <a:t>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9"/>
              </a:rPr>
              <a:t>contents</a:t>
            </a:r>
            <a:r>
              <a:rPr lang="en-US" dirty="0">
                <a:hlinkClick r:id="rId9"/>
              </a:rPr>
              <a:t>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10"/>
              </a:rPr>
              <a:t>css</a:t>
            </a:r>
            <a:r>
              <a:rPr lang="en-US" dirty="0">
                <a:hlinkClick r:id="rId10"/>
              </a:rPr>
              <a:t>()</a:t>
            </a:r>
            <a:r>
              <a:rPr lang="en-US" dirty="0"/>
              <a:t> - Only retrieves inline-styles, does not call </a:t>
            </a:r>
            <a:r>
              <a:rPr lang="en-US" dirty="0" err="1"/>
              <a:t>getComputedStyle</a:t>
            </a:r>
            <a:r>
              <a:rPr lang="en-US" dirty="0"/>
              <a:t>()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11"/>
              </a:rPr>
              <a:t>data</a:t>
            </a:r>
            <a:r>
              <a:rPr lang="en-US" dirty="0">
                <a:hlinkClick r:id="rId11"/>
              </a:rPr>
              <a:t>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12"/>
              </a:rPr>
              <a:t>detach</a:t>
            </a:r>
            <a:r>
              <a:rPr lang="en-US" dirty="0">
                <a:hlinkClick r:id="rId12"/>
              </a:rPr>
              <a:t>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13"/>
              </a:rPr>
              <a:t>empty</a:t>
            </a:r>
            <a:r>
              <a:rPr lang="en-US" dirty="0">
                <a:hlinkClick r:id="rId13"/>
              </a:rPr>
              <a:t>()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82531" y="2002949"/>
            <a:ext cx="2674921" cy="3368367"/>
          </a:xfrm>
          <a:prstGeom prst="rect">
            <a:avLst/>
          </a:prstGeom>
        </p:spPr>
        <p:txBody>
          <a:bodyPr vert="horz">
            <a:normAutofit fontScale="400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hlinkClick r:id="rId14"/>
              </a:rPr>
              <a:t>eq()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15"/>
              </a:rPr>
              <a:t>find</a:t>
            </a:r>
            <a:r>
              <a:rPr lang="en-US" dirty="0">
                <a:hlinkClick r:id="rId15"/>
              </a:rPr>
              <a:t>()</a:t>
            </a:r>
            <a:r>
              <a:rPr lang="en-US" dirty="0"/>
              <a:t> - Limited to lookups by tag name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16"/>
              </a:rPr>
              <a:t>hasClass</a:t>
            </a:r>
            <a:r>
              <a:rPr lang="en-US" dirty="0">
                <a:hlinkClick r:id="rId16"/>
              </a:rPr>
              <a:t>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17"/>
              </a:rPr>
              <a:t>html</a:t>
            </a:r>
            <a:r>
              <a:rPr lang="en-US" dirty="0">
                <a:hlinkClick r:id="rId17"/>
              </a:rPr>
              <a:t>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18"/>
              </a:rPr>
              <a:t>next</a:t>
            </a:r>
            <a:r>
              <a:rPr lang="en-US" dirty="0">
                <a:hlinkClick r:id="rId18"/>
              </a:rPr>
              <a:t>()</a:t>
            </a:r>
            <a:r>
              <a:rPr lang="en-US" dirty="0"/>
              <a:t> - Does not support selectors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19"/>
              </a:rPr>
              <a:t>on</a:t>
            </a:r>
            <a:r>
              <a:rPr lang="en-US" dirty="0">
                <a:hlinkClick r:id="rId19"/>
              </a:rPr>
              <a:t>()</a:t>
            </a:r>
            <a:r>
              <a:rPr lang="en-US" dirty="0"/>
              <a:t> - Does not support namespaces, selectors or </a:t>
            </a:r>
            <a:r>
              <a:rPr lang="en-US" dirty="0" err="1"/>
              <a:t>eventData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20"/>
              </a:rPr>
              <a:t>off</a:t>
            </a:r>
            <a:r>
              <a:rPr lang="en-US" dirty="0">
                <a:hlinkClick r:id="rId20"/>
              </a:rPr>
              <a:t>()</a:t>
            </a:r>
            <a:r>
              <a:rPr lang="en-US" dirty="0"/>
              <a:t> - Does not support namespaces or selectors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21"/>
              </a:rPr>
              <a:t>one</a:t>
            </a:r>
            <a:r>
              <a:rPr lang="en-US" dirty="0">
                <a:hlinkClick r:id="rId21"/>
              </a:rPr>
              <a:t>()</a:t>
            </a:r>
            <a:r>
              <a:rPr lang="en-US" dirty="0"/>
              <a:t> - Does not support namespaces or selectors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22"/>
              </a:rPr>
              <a:t>parent</a:t>
            </a:r>
            <a:r>
              <a:rPr lang="en-US" dirty="0">
                <a:hlinkClick r:id="rId22"/>
              </a:rPr>
              <a:t>()</a:t>
            </a:r>
            <a:r>
              <a:rPr lang="en-US" dirty="0"/>
              <a:t> - Does not support selectors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23"/>
              </a:rPr>
              <a:t>prepend</a:t>
            </a:r>
            <a:r>
              <a:rPr lang="en-US" dirty="0">
                <a:hlinkClick r:id="rId23"/>
              </a:rPr>
              <a:t>()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24"/>
              </a:rPr>
              <a:t>prop</a:t>
            </a:r>
            <a:r>
              <a:rPr lang="en-US" dirty="0">
                <a:hlinkClick r:id="rId24"/>
              </a:rPr>
              <a:t>(</a:t>
            </a:r>
            <a:r>
              <a:rPr lang="en-US" dirty="0" smtClean="0">
                <a:hlinkClick r:id="rId24"/>
              </a:rPr>
              <a:t>)</a:t>
            </a:r>
            <a:endParaRPr lang="en-US" dirty="0" smtClean="0">
              <a:hlinkClick r:id="rId25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1127" y="2005645"/>
            <a:ext cx="2674921" cy="3368367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hlinkClick r:id="rId25"/>
              </a:rPr>
              <a:t>ready(</a:t>
            </a:r>
            <a:r>
              <a:rPr lang="en-US" sz="1400" dirty="0" smtClean="0">
                <a:hlinkClick r:id="rId25"/>
              </a:rPr>
              <a:t>)</a:t>
            </a:r>
            <a:endParaRPr lang="en-US" sz="1400" dirty="0" smtClean="0">
              <a:hlinkClick r:id="rId26"/>
            </a:endParaRPr>
          </a:p>
          <a:p>
            <a:pPr marL="0" indent="0">
              <a:buNone/>
            </a:pPr>
            <a:r>
              <a:rPr lang="en-US" sz="1400" dirty="0" smtClean="0">
                <a:hlinkClick r:id="rId26"/>
              </a:rPr>
              <a:t>remove</a:t>
            </a:r>
            <a:r>
              <a:rPr lang="en-US" sz="1400" dirty="0">
                <a:hlinkClick r:id="rId26"/>
              </a:rPr>
              <a:t>()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>
                <a:hlinkClick r:id="rId27"/>
              </a:rPr>
              <a:t>removeAttr</a:t>
            </a:r>
            <a:r>
              <a:rPr lang="en-US" sz="1400" dirty="0">
                <a:hlinkClick r:id="rId27"/>
              </a:rPr>
              <a:t>()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>
                <a:hlinkClick r:id="rId28"/>
              </a:rPr>
              <a:t>removeClass</a:t>
            </a:r>
            <a:r>
              <a:rPr lang="en-US" sz="1400" dirty="0">
                <a:hlinkClick r:id="rId28"/>
              </a:rPr>
              <a:t>()</a:t>
            </a:r>
            <a:r>
              <a:rPr lang="en-US" sz="1400" dirty="0"/>
              <a:t> </a:t>
            </a:r>
            <a:r>
              <a:rPr lang="en-US" sz="1400" dirty="0">
                <a:hlinkClick r:id="rId29"/>
              </a:rPr>
              <a:t>removeData()</a:t>
            </a:r>
            <a:r>
              <a:rPr lang="en-US" sz="1400" dirty="0"/>
              <a:t> </a:t>
            </a:r>
            <a:r>
              <a:rPr lang="en-US" sz="1400" dirty="0">
                <a:hlinkClick r:id="rId30"/>
              </a:rPr>
              <a:t>replaceWith()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>
                <a:hlinkClick r:id="rId31"/>
              </a:rPr>
              <a:t>text</a:t>
            </a:r>
            <a:r>
              <a:rPr lang="en-US" sz="1400" dirty="0">
                <a:hlinkClick r:id="rId31"/>
              </a:rPr>
              <a:t>()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>
                <a:hlinkClick r:id="rId32"/>
              </a:rPr>
              <a:t>toggleClass</a:t>
            </a:r>
            <a:r>
              <a:rPr lang="en-US" sz="1400" dirty="0">
                <a:hlinkClick r:id="rId32"/>
              </a:rPr>
              <a:t>()</a:t>
            </a:r>
            <a:r>
              <a:rPr lang="en-US" sz="1400" dirty="0"/>
              <a:t> </a:t>
            </a:r>
            <a:r>
              <a:rPr lang="en-US" sz="1400" dirty="0">
                <a:hlinkClick r:id="rId33"/>
              </a:rPr>
              <a:t>triggerHandler()</a:t>
            </a:r>
            <a:r>
              <a:rPr lang="en-US" sz="1400" dirty="0"/>
              <a:t> - Passes a dummy event object to handlers. </a:t>
            </a: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>
                <a:hlinkClick r:id="rId34"/>
              </a:rPr>
              <a:t>unbind</a:t>
            </a:r>
            <a:r>
              <a:rPr lang="en-US" sz="1400" dirty="0">
                <a:hlinkClick r:id="rId34"/>
              </a:rPr>
              <a:t>()</a:t>
            </a:r>
            <a:r>
              <a:rPr lang="en-US" sz="1400" dirty="0"/>
              <a:t> - Does not support namespaces </a:t>
            </a: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>
                <a:hlinkClick r:id="rId35"/>
              </a:rPr>
              <a:t>val</a:t>
            </a:r>
            <a:r>
              <a:rPr lang="en-US" sz="1400" dirty="0">
                <a:hlinkClick r:id="rId35"/>
              </a:rPr>
              <a:t>()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>
                <a:hlinkClick r:id="rId36"/>
              </a:rPr>
              <a:t>wrap</a:t>
            </a:r>
            <a:r>
              <a:rPr lang="en-US" sz="1400" dirty="0">
                <a:hlinkClick r:id="rId36"/>
              </a:rPr>
              <a:t>()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18196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Check-In Quiz: Is This Directive Valid?</a:t>
            </a:r>
            <a:endParaRPr lang="en-US" dirty="0"/>
          </a:p>
        </p:txBody>
      </p:sp>
      <p:pic>
        <p:nvPicPr>
          <p:cNvPr id="5" name="Picture 4" descr="bare-min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501" y="2151440"/>
            <a:ext cx="6908800" cy="197908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Picture 5" descr="min directive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66" y="1476452"/>
            <a:ext cx="7137400" cy="275166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4592797"/>
            <a:ext cx="8153400" cy="825663"/>
          </a:xfrm>
        </p:spPr>
        <p:txBody>
          <a:bodyPr>
            <a:normAutofit/>
          </a:bodyPr>
          <a:lstStyle/>
          <a:p>
            <a:r>
              <a:rPr lang="en-US" dirty="0" smtClean="0"/>
              <a:t>Restrict, scope, and link are the default options</a:t>
            </a:r>
          </a:p>
        </p:txBody>
      </p:sp>
    </p:spTree>
    <p:extLst>
      <p:ext uri="{BB962C8B-B14F-4D97-AF65-F5344CB8AC3E}">
        <p14:creationId xmlns:p14="http://schemas.microsoft.com/office/powerpoint/2010/main" val="299933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We Will Cover…..hopefully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333500"/>
            <a:ext cx="8153400" cy="401122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What Are Directives?</a:t>
            </a:r>
          </a:p>
          <a:p>
            <a:r>
              <a:rPr lang="en-US" dirty="0" smtClean="0"/>
              <a:t>Some Common AngularJS Directives</a:t>
            </a:r>
          </a:p>
          <a:p>
            <a:r>
              <a:rPr lang="en-US" dirty="0" smtClean="0"/>
              <a:t>Inside A Directive</a:t>
            </a:r>
          </a:p>
          <a:p>
            <a:pPr lvl="1"/>
            <a:r>
              <a:rPr lang="en-US" dirty="0" smtClean="0"/>
              <a:t>Overview (Example)</a:t>
            </a:r>
          </a:p>
          <a:p>
            <a:pPr lvl="1"/>
            <a:r>
              <a:rPr lang="en-US" dirty="0" smtClean="0"/>
              <a:t>Naming </a:t>
            </a:r>
          </a:p>
          <a:p>
            <a:pPr lvl="1"/>
            <a:r>
              <a:rPr lang="en-US" dirty="0" smtClean="0"/>
              <a:t>The Return Object</a:t>
            </a:r>
            <a:endParaRPr lang="en-US" dirty="0"/>
          </a:p>
          <a:p>
            <a:pPr lvl="1"/>
            <a:r>
              <a:rPr lang="en-US" dirty="0" smtClean="0"/>
              <a:t>Restrict</a:t>
            </a:r>
            <a:endParaRPr lang="en-US" dirty="0"/>
          </a:p>
          <a:p>
            <a:pPr lvl="1"/>
            <a:r>
              <a:rPr lang="en-US" dirty="0" smtClean="0"/>
              <a:t>Scope</a:t>
            </a:r>
          </a:p>
          <a:p>
            <a:pPr lvl="1"/>
            <a:r>
              <a:rPr lang="en-US" dirty="0" smtClean="0"/>
              <a:t>Controller</a:t>
            </a:r>
          </a:p>
          <a:p>
            <a:pPr lvl="1"/>
            <a:r>
              <a:rPr lang="en-US" dirty="0" smtClean="0"/>
              <a:t>Link and More…</a:t>
            </a:r>
            <a:endParaRPr lang="en-US" dirty="0"/>
          </a:p>
          <a:p>
            <a:pPr marL="365760" lvl="1" indent="0">
              <a:buNone/>
            </a:pPr>
            <a:r>
              <a:rPr lang="en-US" b="1" i="1" dirty="0" smtClean="0"/>
              <a:t>“And Then Show Some Examples Of Directives”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61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Check-In Quiz: What’s </a:t>
            </a:r>
            <a:r>
              <a:rPr lang="en-US" dirty="0" smtClean="0"/>
              <a:t>Wrong With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4678607"/>
            <a:ext cx="8153400" cy="8256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Can not be ‘Camel Case’. Change To simple-directive</a:t>
            </a:r>
          </a:p>
          <a:p>
            <a:r>
              <a:rPr lang="en-US" dirty="0" smtClean="0"/>
              <a:t>Can only be used as type class</a:t>
            </a:r>
          </a:p>
        </p:txBody>
      </p:sp>
      <p:pic>
        <p:nvPicPr>
          <p:cNvPr id="4" name="Picture 3" descr="bad code 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860" y="1394436"/>
            <a:ext cx="5614714" cy="3116545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21580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Check-In Quiz: What’s Wrong With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497907" y="1372079"/>
            <a:ext cx="3513445" cy="270757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Can only be used either as Element or Attribute</a:t>
            </a:r>
          </a:p>
          <a:p>
            <a:r>
              <a:rPr lang="en-US" dirty="0" err="1" smtClean="0">
                <a:solidFill>
                  <a:srgbClr val="3366FF"/>
                </a:solidFill>
              </a:rPr>
              <a:t>lastName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must </a:t>
            </a:r>
            <a:r>
              <a:rPr lang="en-US" dirty="0" smtClean="0"/>
              <a:t>be renamed to </a:t>
            </a:r>
            <a:r>
              <a:rPr lang="en-US" dirty="0" smtClean="0">
                <a:solidFill>
                  <a:srgbClr val="3366FF"/>
                </a:solidFill>
              </a:rPr>
              <a:t>last-name=‘Bird’</a:t>
            </a:r>
          </a:p>
          <a:p>
            <a:r>
              <a:rPr lang="en-US" dirty="0" smtClean="0"/>
              <a:t>Directive name must start with lower-case letter.</a:t>
            </a:r>
            <a:endParaRPr lang="en-US" dirty="0" smtClean="0">
              <a:solidFill>
                <a:srgbClr val="3366FF"/>
              </a:solidFill>
            </a:endParaRPr>
          </a:p>
          <a:p>
            <a:r>
              <a:rPr lang="en-US" dirty="0" smtClean="0"/>
              <a:t>The link function parameters are in the wrong order</a:t>
            </a:r>
          </a:p>
        </p:txBody>
      </p:sp>
      <p:pic>
        <p:nvPicPr>
          <p:cNvPr id="5" name="Picture 4" descr="demo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576" y="1406874"/>
            <a:ext cx="4484507" cy="331026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33274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Demonstrations Of Directives</a:t>
            </a:r>
            <a:endParaRPr lang="en-US" dirty="0"/>
          </a:p>
        </p:txBody>
      </p:sp>
      <p:pic>
        <p:nvPicPr>
          <p:cNvPr id="4" name="Picture 3" descr="Untitled 2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011" y="877724"/>
            <a:ext cx="6482047" cy="3069469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3855648"/>
            <a:ext cx="8153400" cy="160721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Lets now look at some basic examples of directives</a:t>
            </a:r>
          </a:p>
          <a:p>
            <a:r>
              <a:rPr lang="en-US" dirty="0" smtClean="0"/>
              <a:t>…and try not to laugh to hard at my examples. </a:t>
            </a:r>
            <a:r>
              <a:rPr lang="en-US" dirty="0" smtClean="0">
                <a:sym typeface="Wingdings"/>
              </a:rPr>
              <a:t></a:t>
            </a:r>
          </a:p>
          <a:p>
            <a:endParaRPr lang="en-US" dirty="0" smtClean="0">
              <a:sym typeface="Wingdings"/>
            </a:endParaRPr>
          </a:p>
          <a:p>
            <a:pPr marL="0" indent="0">
              <a:buNone/>
            </a:pPr>
            <a:r>
              <a:rPr lang="en-US" dirty="0"/>
              <a:t>Demo files for this presentation are available @: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/>
                </a:solidFill>
              </a:rPr>
              <a:t>https://</a:t>
            </a:r>
            <a:r>
              <a:rPr lang="en-US" sz="3200" dirty="0" err="1">
                <a:solidFill>
                  <a:schemeClr val="accent1"/>
                </a:solidFill>
              </a:rPr>
              <a:t>github.com</a:t>
            </a:r>
            <a:r>
              <a:rPr lang="en-US" sz="3200" dirty="0">
                <a:solidFill>
                  <a:schemeClr val="accent1"/>
                </a:solidFill>
              </a:rPr>
              <a:t>/</a:t>
            </a:r>
            <a:r>
              <a:rPr lang="en-US" sz="3200" dirty="0" err="1">
                <a:solidFill>
                  <a:schemeClr val="accent1"/>
                </a:solidFill>
              </a:rPr>
              <a:t>Zenitram-Oriaj</a:t>
            </a:r>
            <a:r>
              <a:rPr lang="en-US" sz="3200" dirty="0">
                <a:solidFill>
                  <a:schemeClr val="accent1"/>
                </a:solidFill>
              </a:rPr>
              <a:t>/</a:t>
            </a:r>
            <a:r>
              <a:rPr lang="en-US" sz="3200" dirty="0" err="1">
                <a:solidFill>
                  <a:schemeClr val="accent1"/>
                </a:solidFill>
              </a:rPr>
              <a:t>AngularJS_Directives</a:t>
            </a:r>
            <a:endParaRPr lang="en-US" sz="3200" dirty="0">
              <a:solidFill>
                <a:schemeClr val="accent1"/>
              </a:solidFill>
            </a:endParaRPr>
          </a:p>
          <a:p>
            <a:endParaRPr lang="en-US" dirty="0" smtClean="0">
              <a:sym typeface="Wingdings"/>
            </a:endParaRP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98031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Prerequisites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Knowledge Of HTML &amp; JS</a:t>
            </a:r>
          </a:p>
          <a:p>
            <a:r>
              <a:rPr lang="en-US" dirty="0" smtClean="0"/>
              <a:t>Basic Knowledge </a:t>
            </a:r>
            <a:r>
              <a:rPr lang="en-US" dirty="0" err="1" smtClean="0"/>
              <a:t>AngularJS</a:t>
            </a:r>
            <a:endParaRPr lang="en-US" dirty="0" smtClean="0"/>
          </a:p>
          <a:p>
            <a:pPr lvl="1"/>
            <a:r>
              <a:rPr lang="en-US" dirty="0" smtClean="0"/>
              <a:t>Know how to create a basic app.</a:t>
            </a:r>
          </a:p>
          <a:p>
            <a:pPr lvl="1"/>
            <a:r>
              <a:rPr lang="en-US" dirty="0" smtClean="0"/>
              <a:t>Understand a bit about Controllers and Scope.</a:t>
            </a:r>
          </a:p>
          <a:p>
            <a:r>
              <a:rPr lang="en-US" dirty="0" smtClean="0"/>
              <a:t>…and Patience (with me).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cowbo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429" y="3287639"/>
            <a:ext cx="3417086" cy="215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5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 Out More…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333500"/>
            <a:ext cx="8153400" cy="1469157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Plenty of Books on the Subject</a:t>
            </a:r>
          </a:p>
          <a:p>
            <a:r>
              <a:rPr lang="en-US" dirty="0" smtClean="0"/>
              <a:t>Video Courses from many sites such as:</a:t>
            </a:r>
          </a:p>
          <a:p>
            <a:pPr lvl="1"/>
            <a:r>
              <a:rPr lang="en-US" dirty="0" err="1" smtClean="0"/>
              <a:t>TutsPlus</a:t>
            </a:r>
            <a:r>
              <a:rPr lang="en-US" dirty="0" smtClean="0"/>
              <a:t>, Code School, Plural Sight, Lynda, and more…</a:t>
            </a:r>
          </a:p>
          <a:p>
            <a:pPr lvl="1"/>
            <a:r>
              <a:rPr lang="en-US" dirty="0" smtClean="0"/>
              <a:t>Egghead IO is a great resource as well.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566" y="2897367"/>
            <a:ext cx="1803435" cy="20140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648" y="2896700"/>
            <a:ext cx="1807950" cy="20182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1069" y="2900895"/>
            <a:ext cx="1803435" cy="20140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9628" y="3029291"/>
            <a:ext cx="1839721" cy="16613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Cloud Callout 9"/>
          <p:cNvSpPr/>
          <p:nvPr/>
        </p:nvSpPr>
        <p:spPr>
          <a:xfrm flipH="1">
            <a:off x="6350764" y="2650067"/>
            <a:ext cx="1850818" cy="571087"/>
          </a:xfrm>
          <a:prstGeom prst="cloud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Egghead.io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5459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What Are Directives?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smtClean="0"/>
              <a:t>A quote from AngularJS.org:</a:t>
            </a:r>
          </a:p>
          <a:p>
            <a:pPr marL="0" indent="0">
              <a:buNone/>
            </a:pPr>
            <a:r>
              <a:rPr lang="en-US" i="1" dirty="0" smtClean="0">
                <a:solidFill>
                  <a:srgbClr val="5A6885"/>
                </a:solidFill>
              </a:rPr>
              <a:t>“Directives </a:t>
            </a:r>
            <a:r>
              <a:rPr lang="en-US" i="1" dirty="0">
                <a:solidFill>
                  <a:srgbClr val="5A6885"/>
                </a:solidFill>
              </a:rPr>
              <a:t>is a unique and powerful feature available only in Angular. Directives let you invent new HTML syntax, specific to your </a:t>
            </a:r>
            <a:r>
              <a:rPr lang="en-US" i="1" dirty="0" smtClean="0">
                <a:solidFill>
                  <a:srgbClr val="5A6885"/>
                </a:solidFill>
              </a:rPr>
              <a:t>application. </a:t>
            </a:r>
          </a:p>
          <a:p>
            <a:pPr marL="0" indent="0">
              <a:buNone/>
            </a:pPr>
            <a:r>
              <a:rPr lang="en-US" i="1" dirty="0" smtClean="0">
                <a:solidFill>
                  <a:srgbClr val="5A6885"/>
                </a:solidFill>
              </a:rPr>
              <a:t>We </a:t>
            </a:r>
            <a:r>
              <a:rPr lang="en-US" i="1" dirty="0">
                <a:solidFill>
                  <a:srgbClr val="5A6885"/>
                </a:solidFill>
              </a:rPr>
              <a:t>use directives to create reusable components. A component allows you to hide complex DOM structure, CSS, and behavior. This lets you focus either on what the application does or how the application looks separately</a:t>
            </a:r>
            <a:r>
              <a:rPr lang="en-US" i="1" dirty="0" smtClean="0">
                <a:solidFill>
                  <a:srgbClr val="5A6885"/>
                </a:solidFill>
              </a:rPr>
              <a:t>. ”</a:t>
            </a:r>
          </a:p>
          <a:p>
            <a:pPr marL="0" indent="0">
              <a:buNone/>
            </a:pPr>
            <a:endParaRPr lang="en-US" sz="2000" i="1" dirty="0">
              <a:solidFill>
                <a:srgbClr val="5A6885"/>
              </a:solidFill>
            </a:endParaRPr>
          </a:p>
          <a:p>
            <a:pPr marL="0" indent="0">
              <a:buNone/>
            </a:pPr>
            <a:r>
              <a:rPr lang="en-US" b="1" dirty="0"/>
              <a:t>T</a:t>
            </a:r>
            <a:r>
              <a:rPr lang="en-US" b="1" dirty="0" smtClean="0"/>
              <a:t>emplate</a:t>
            </a:r>
            <a:r>
              <a:rPr lang="en-US" b="1" dirty="0"/>
              <a:t>-expanding Directives </a:t>
            </a:r>
            <a:r>
              <a:rPr lang="en-US" dirty="0"/>
              <a:t>are the </a:t>
            </a:r>
            <a:r>
              <a:rPr lang="en-US" dirty="0" smtClean="0"/>
              <a:t>simplest form of a directive: </a:t>
            </a:r>
            <a:endParaRPr lang="en-US" dirty="0"/>
          </a:p>
          <a:p>
            <a:pPr marL="0" indent="0">
              <a:buNone/>
            </a:pPr>
            <a:r>
              <a:rPr lang="en-US" sz="2500" dirty="0" smtClean="0"/>
              <a:t>- define </a:t>
            </a:r>
            <a:r>
              <a:rPr lang="en-US" sz="2500" dirty="0"/>
              <a:t>a custom </a:t>
            </a:r>
            <a:r>
              <a:rPr lang="en-US" sz="2500" dirty="0" smtClean="0"/>
              <a:t>tag, attribute, or class </a:t>
            </a:r>
            <a:r>
              <a:rPr lang="en-US" sz="2500" dirty="0"/>
              <a:t>that is expanded or </a:t>
            </a:r>
            <a:r>
              <a:rPr lang="en-US" sz="2500" dirty="0" smtClean="0"/>
              <a:t>replaced and </a:t>
            </a:r>
            <a:r>
              <a:rPr lang="en-US" sz="2500" dirty="0"/>
              <a:t>can include Controller logic, if </a:t>
            </a:r>
            <a:r>
              <a:rPr lang="en-US" sz="2500" dirty="0" smtClean="0"/>
              <a:t>needed. </a:t>
            </a:r>
            <a:endParaRPr lang="en-US" sz="25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Directives can also be used for: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• Expressing complex UI</a:t>
            </a:r>
            <a:br>
              <a:rPr lang="en-US" dirty="0"/>
            </a:br>
            <a:r>
              <a:rPr lang="en-US" dirty="0" smtClean="0"/>
              <a:t>• </a:t>
            </a:r>
            <a:r>
              <a:rPr lang="en-US" dirty="0"/>
              <a:t>Calling events and registering event </a:t>
            </a:r>
            <a:r>
              <a:rPr lang="en-US" dirty="0" smtClean="0"/>
              <a:t>handlers </a:t>
            </a:r>
          </a:p>
          <a:p>
            <a:pPr marL="0" indent="0">
              <a:spcBef>
                <a:spcPts val="100"/>
              </a:spcBef>
              <a:buNone/>
            </a:pPr>
            <a:r>
              <a:rPr lang="en-US" dirty="0" smtClean="0"/>
              <a:t>• Reusing common components </a:t>
            </a:r>
            <a:endParaRPr lang="en-US" i="1" dirty="0" smtClean="0">
              <a:solidFill>
                <a:srgbClr val="5A6885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1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Common AngularJS Directives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Did </a:t>
            </a:r>
            <a:r>
              <a:rPr lang="en-US" dirty="0"/>
              <a:t>y</a:t>
            </a:r>
            <a:r>
              <a:rPr lang="en-US" dirty="0" smtClean="0"/>
              <a:t>ou </a:t>
            </a:r>
            <a:r>
              <a:rPr lang="en-US" dirty="0"/>
              <a:t>k</a:t>
            </a:r>
            <a:r>
              <a:rPr lang="en-US" dirty="0" smtClean="0"/>
              <a:t>now that you have already been using Directives (the built-in kind):</a:t>
            </a:r>
          </a:p>
          <a:p>
            <a:r>
              <a:rPr lang="en-US" dirty="0" err="1" smtClean="0"/>
              <a:t>ngModel</a:t>
            </a:r>
            <a:endParaRPr lang="en-US" dirty="0" smtClean="0"/>
          </a:p>
          <a:p>
            <a:r>
              <a:rPr lang="en-US" dirty="0" err="1" smtClean="0"/>
              <a:t>ngRepeat</a:t>
            </a:r>
            <a:endParaRPr lang="en-US" dirty="0" smtClean="0"/>
          </a:p>
          <a:p>
            <a:r>
              <a:rPr lang="en-US" dirty="0" err="1" smtClean="0"/>
              <a:t>ngShow</a:t>
            </a:r>
            <a:endParaRPr lang="en-US" dirty="0" smtClean="0"/>
          </a:p>
          <a:p>
            <a:r>
              <a:rPr lang="en-US" dirty="0" err="1" smtClean="0"/>
              <a:t>ngHide</a:t>
            </a:r>
            <a:endParaRPr lang="en-US" dirty="0" smtClean="0"/>
          </a:p>
          <a:p>
            <a:r>
              <a:rPr lang="en-US" dirty="0" err="1" smtClean="0"/>
              <a:t>ngBind</a:t>
            </a:r>
            <a:endParaRPr lang="en-US" dirty="0" smtClean="0"/>
          </a:p>
          <a:p>
            <a:r>
              <a:rPr lang="en-US" dirty="0" err="1" smtClean="0"/>
              <a:t>ngView</a:t>
            </a:r>
            <a:endParaRPr lang="en-US" dirty="0" smtClean="0"/>
          </a:p>
          <a:p>
            <a:r>
              <a:rPr lang="en-US" dirty="0" err="1" smtClean="0"/>
              <a:t>ngSwitch</a:t>
            </a:r>
            <a:endParaRPr lang="en-US" dirty="0" smtClean="0"/>
          </a:p>
          <a:p>
            <a:r>
              <a:rPr lang="en-US" dirty="0" smtClean="0"/>
              <a:t>…and many more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371" y="1973028"/>
            <a:ext cx="2989959" cy="299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66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Check-In Quiz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338819"/>
            <a:ext cx="8153400" cy="1650369"/>
          </a:xfrm>
        </p:spPr>
        <p:txBody>
          <a:bodyPr>
            <a:normAutofit/>
          </a:bodyPr>
          <a:lstStyle/>
          <a:p>
            <a:r>
              <a:rPr lang="en-US" dirty="0" smtClean="0"/>
              <a:t>What is a directive?</a:t>
            </a:r>
          </a:p>
          <a:p>
            <a:r>
              <a:rPr lang="en-US" dirty="0" smtClean="0"/>
              <a:t>Name Some Built-In Directives.</a:t>
            </a:r>
          </a:p>
          <a:p>
            <a:r>
              <a:rPr lang="en-US" dirty="0" smtClean="0"/>
              <a:t>Who Shot First? </a:t>
            </a:r>
          </a:p>
          <a:p>
            <a:pPr lvl="1"/>
            <a:endParaRPr lang="en-US" dirty="0"/>
          </a:p>
        </p:txBody>
      </p:sp>
      <p:pic>
        <p:nvPicPr>
          <p:cNvPr id="5" name="Picture 4" descr="2009-08-20-bms07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13" y="2983869"/>
            <a:ext cx="7829281" cy="21976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243" y="1397020"/>
            <a:ext cx="2575485" cy="15216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0856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Inside </a:t>
            </a:r>
            <a:r>
              <a:rPr lang="en-US" dirty="0"/>
              <a:t>A </a:t>
            </a:r>
            <a:r>
              <a:rPr lang="en-US" dirty="0" smtClean="0"/>
              <a:t>Directive: Overview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80777" y="4192836"/>
            <a:ext cx="8111690" cy="1268891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You can create your app and directive a few different ways.</a:t>
            </a:r>
          </a:p>
          <a:p>
            <a:r>
              <a:rPr lang="en-US" sz="2400" dirty="0" smtClean="0"/>
              <a:t>These are the two most commonly used methods.</a:t>
            </a:r>
            <a:endParaRPr lang="en-US" sz="2400" dirty="0"/>
          </a:p>
        </p:txBody>
      </p:sp>
      <p:pic>
        <p:nvPicPr>
          <p:cNvPr id="5" name="Picture 4" descr="d4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8" y="1407319"/>
            <a:ext cx="4202138" cy="190255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Picture 5" descr="d5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991" y="2063614"/>
            <a:ext cx="4165728" cy="197285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5917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A Directive: </a:t>
            </a:r>
            <a:r>
              <a:rPr lang="en-US" dirty="0" smtClean="0"/>
              <a:t>Naming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2648" y="1345134"/>
            <a:ext cx="8153400" cy="2697688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Naming Conventions:</a:t>
            </a:r>
          </a:p>
          <a:p>
            <a:pPr lvl="1"/>
            <a:r>
              <a:rPr lang="en-US" sz="2400" dirty="0" smtClean="0"/>
              <a:t>Building the directive, use “camelCase” (</a:t>
            </a:r>
            <a:r>
              <a:rPr lang="en-US" sz="2400" dirty="0" err="1" smtClean="0"/>
              <a:t>myCustom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From within the HTML DOM:</a:t>
            </a:r>
          </a:p>
          <a:p>
            <a:pPr marL="685800" lvl="2" indent="0">
              <a:buNone/>
            </a:pPr>
            <a:r>
              <a:rPr lang="en-US" sz="2100" dirty="0" smtClean="0"/>
              <a:t>1. my-custom *	3. my:custom	5. data-my-custom</a:t>
            </a:r>
          </a:p>
          <a:p>
            <a:pPr marL="685800" lvl="2" indent="0">
              <a:buNone/>
            </a:pPr>
            <a:r>
              <a:rPr lang="en-US" sz="2100" dirty="0" smtClean="0"/>
              <a:t>2. my_custom	4. x-my-custom   </a:t>
            </a:r>
          </a:p>
          <a:p>
            <a:pPr marL="685800" lvl="2" indent="0">
              <a:buNone/>
            </a:pPr>
            <a:endParaRPr lang="en-US" sz="1800" dirty="0" smtClean="0"/>
          </a:p>
          <a:p>
            <a:pPr marL="685800" lvl="2" indent="0">
              <a:buNone/>
            </a:pPr>
            <a:r>
              <a:rPr lang="en-US" sz="1800" dirty="0" smtClean="0"/>
              <a:t>* </a:t>
            </a:r>
            <a:r>
              <a:rPr lang="en-US" sz="1800" i="1" dirty="0"/>
              <a:t>The “-” is the </a:t>
            </a:r>
            <a:r>
              <a:rPr lang="en-US" sz="1800" i="1" dirty="0" smtClean="0"/>
              <a:t>preferred method (in my opinion and AngularJS). </a:t>
            </a:r>
          </a:p>
          <a:p>
            <a:pPr marL="685800" lvl="2" indent="0">
              <a:buNone/>
            </a:pPr>
            <a:r>
              <a:rPr lang="en-US" sz="1800" i="1" dirty="0" smtClean="0">
                <a:solidFill>
                  <a:srgbClr val="008000"/>
                </a:solidFill>
              </a:rPr>
              <a:t>If </a:t>
            </a:r>
            <a:r>
              <a:rPr lang="en-US" sz="1800" i="1" dirty="0">
                <a:solidFill>
                  <a:srgbClr val="008000"/>
                </a:solidFill>
              </a:rPr>
              <a:t>you want to be HTML5 </a:t>
            </a:r>
            <a:r>
              <a:rPr lang="en-US" sz="1800" i="1" dirty="0" smtClean="0">
                <a:solidFill>
                  <a:srgbClr val="008000"/>
                </a:solidFill>
              </a:rPr>
              <a:t>compliant, then add the “x-” or “data-” to your directive</a:t>
            </a:r>
            <a:endParaRPr lang="en-US" sz="2000" i="1" dirty="0" smtClean="0">
              <a:solidFill>
                <a:srgbClr val="008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06803" y="4283585"/>
            <a:ext cx="71892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If the name of your directive is a single work like “event”, </a:t>
            </a:r>
          </a:p>
          <a:p>
            <a:r>
              <a:rPr lang="en-US" sz="2400" dirty="0" smtClean="0"/>
              <a:t>then just keep it lowercase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168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edian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3175</TotalTime>
  <Words>1530</Words>
  <Application>Microsoft Macintosh PowerPoint</Application>
  <PresentationFormat>On-screen Show (16:10)</PresentationFormat>
  <Paragraphs>194</Paragraphs>
  <Slides>22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Median</vt:lpstr>
      <vt:lpstr>Las Vegas</vt:lpstr>
      <vt:lpstr>Topics We Will Cover…..hopefully</vt:lpstr>
      <vt:lpstr>Some Prerequisites </vt:lpstr>
      <vt:lpstr>Find Out More…</vt:lpstr>
      <vt:lpstr>Part 1: What Are Directives?</vt:lpstr>
      <vt:lpstr>Some Common AngularJS Directives.</vt:lpstr>
      <vt:lpstr>Check-In Quiz</vt:lpstr>
      <vt:lpstr>Inside A Directive: Overview</vt:lpstr>
      <vt:lpstr>Inside A Directive: Naming</vt:lpstr>
      <vt:lpstr>Inside A Directive: Return Object</vt:lpstr>
      <vt:lpstr>Inside A Directive: Return Object</vt:lpstr>
      <vt:lpstr>Inside A Directive: Restrict </vt:lpstr>
      <vt:lpstr>Inside A Directive: Scope</vt:lpstr>
      <vt:lpstr>Inside A Directive: Isolated Scope</vt:lpstr>
      <vt:lpstr>Inside A Directive: Template(Url)</vt:lpstr>
      <vt:lpstr>Inside A Directive: Controller</vt:lpstr>
      <vt:lpstr>Inside A Directive: Link</vt:lpstr>
      <vt:lpstr>Inside A Directive: Link using jqLite</vt:lpstr>
      <vt:lpstr>Check-In Quiz: Is This Directive Valid?</vt:lpstr>
      <vt:lpstr>Check-In Quiz: What’s Wrong With It?</vt:lpstr>
      <vt:lpstr>Check-In Quiz: What’s Wrong With It?</vt:lpstr>
      <vt:lpstr>Demonstrations Of Directives</vt:lpstr>
    </vt:vector>
  </TitlesOfParts>
  <Company>Technilinx, LLC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 Vegas</dc:title>
  <dc:creator>Jairo Martinez</dc:creator>
  <cp:lastModifiedBy>Jairo Martinez</cp:lastModifiedBy>
  <cp:revision>101</cp:revision>
  <dcterms:created xsi:type="dcterms:W3CDTF">2014-08-30T19:19:51Z</dcterms:created>
  <dcterms:modified xsi:type="dcterms:W3CDTF">2014-10-22T02:28:35Z</dcterms:modified>
</cp:coreProperties>
</file>

<file path=docProps/thumbnail.jpeg>
</file>